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97" r:id="rId5"/>
    <p:sldId id="299" r:id="rId6"/>
    <p:sldId id="298" r:id="rId7"/>
    <p:sldId id="291" r:id="rId8"/>
    <p:sldId id="263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llum Ballard" initials="CB" lastIdx="1" clrIdx="0">
    <p:extLst>
      <p:ext uri="{19B8F6BF-5375-455C-9EA6-DF929625EA0E}">
        <p15:presenceInfo xmlns:p15="http://schemas.microsoft.com/office/powerpoint/2012/main" userId="f46a3bf249d3c43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907"/>
    <p:restoredTop sz="93695"/>
  </p:normalViewPr>
  <p:slideViewPr>
    <p:cSldViewPr snapToGrid="0" snapToObjects="1">
      <p:cViewPr>
        <p:scale>
          <a:sx n="102" d="100"/>
          <a:sy n="102" d="100"/>
        </p:scale>
        <p:origin x="856" y="3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D82675-4B3F-FC40-9A6E-DD0665562FB0}" type="datetimeFigureOut">
              <a:rPr lang="en-US" smtClean="0"/>
              <a:t>3/25/20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F60CED-F9EB-7540-A379-DA93A14E2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401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09F1AF-CA73-3E44-B343-4A61DD506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5622"/>
          <a:stretch/>
        </p:blipFill>
        <p:spPr>
          <a:xfrm>
            <a:off x="2519551" y="0"/>
            <a:ext cx="9755191" cy="6858000"/>
          </a:xfrm>
          <a:prstGeom prst="rect">
            <a:avLst/>
          </a:prstGeom>
          <a:noFill/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351E449-5087-FB47-9B9F-539470A15D6F}"/>
              </a:ext>
            </a:extLst>
          </p:cNvPr>
          <p:cNvGrpSpPr/>
          <p:nvPr userDrawn="1"/>
        </p:nvGrpSpPr>
        <p:grpSpPr>
          <a:xfrm rot="20831314">
            <a:off x="3373845" y="-909741"/>
            <a:ext cx="9342086" cy="9264402"/>
            <a:chOff x="4151538" y="-4481"/>
            <a:chExt cx="8064408" cy="686555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7FBBA79-7E6E-3F48-BB79-5B953A272087}"/>
                </a:ext>
              </a:extLst>
            </p:cNvPr>
            <p:cNvSpPr/>
            <p:nvPr userDrawn="1"/>
          </p:nvSpPr>
          <p:spPr>
            <a:xfrm>
              <a:off x="4151538" y="3069"/>
              <a:ext cx="2015589" cy="68580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F18DB38-448F-C443-94CA-AE153D432A9D}"/>
                </a:ext>
              </a:extLst>
            </p:cNvPr>
            <p:cNvSpPr/>
            <p:nvPr userDrawn="1"/>
          </p:nvSpPr>
          <p:spPr>
            <a:xfrm>
              <a:off x="6168153" y="3069"/>
              <a:ext cx="2015589" cy="685800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80A4ABD-F0C1-CC43-8785-F5CA686AE519}"/>
                </a:ext>
              </a:extLst>
            </p:cNvPr>
            <p:cNvSpPr/>
            <p:nvPr userDrawn="1"/>
          </p:nvSpPr>
          <p:spPr>
            <a:xfrm>
              <a:off x="8184768" y="-4481"/>
              <a:ext cx="2015589" cy="6858000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F8A2AFC-0BD0-6D41-A344-2307708CDD7E}"/>
                </a:ext>
              </a:extLst>
            </p:cNvPr>
            <p:cNvSpPr/>
            <p:nvPr userDrawn="1"/>
          </p:nvSpPr>
          <p:spPr>
            <a:xfrm>
              <a:off x="10200357" y="3069"/>
              <a:ext cx="2015589" cy="6858000"/>
            </a:xfrm>
            <a:prstGeom prst="rect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791A6C-0BAD-1642-88BB-07226164CB8F}"/>
              </a:ext>
            </a:extLst>
          </p:cNvPr>
          <p:cNvSpPr/>
          <p:nvPr userDrawn="1"/>
        </p:nvSpPr>
        <p:spPr>
          <a:xfrm>
            <a:off x="0" y="0"/>
            <a:ext cx="76226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B02B5B6-FE13-D64C-8150-F1A1718C6A43}"/>
              </a:ext>
            </a:extLst>
          </p:cNvPr>
          <p:cNvGrpSpPr/>
          <p:nvPr userDrawn="1"/>
        </p:nvGrpSpPr>
        <p:grpSpPr>
          <a:xfrm>
            <a:off x="2343150" y="-367853"/>
            <a:ext cx="10788263" cy="8189851"/>
            <a:chOff x="2270416" y="-399910"/>
            <a:chExt cx="11602080" cy="8807656"/>
          </a:xfrm>
        </p:grpSpPr>
        <p:sp>
          <p:nvSpPr>
            <p:cNvPr id="13" name="Right Triangle 12">
              <a:extLst>
                <a:ext uri="{FF2B5EF4-FFF2-40B4-BE49-F238E27FC236}">
                  <a16:creationId xmlns:a16="http://schemas.microsoft.com/office/drawing/2014/main" id="{1CFB70A9-52A0-FB4D-83CA-8B0F025446C0}"/>
                </a:ext>
              </a:extLst>
            </p:cNvPr>
            <p:cNvSpPr/>
            <p:nvPr userDrawn="1"/>
          </p:nvSpPr>
          <p:spPr>
            <a:xfrm flipH="1">
              <a:off x="10424842" y="6082300"/>
              <a:ext cx="1767158" cy="843835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BBD8BFA5-5FB3-064D-84D2-527A2C2C1090}"/>
                </a:ext>
              </a:extLst>
            </p:cNvPr>
            <p:cNvSpPr/>
            <p:nvPr userDrawn="1"/>
          </p:nvSpPr>
          <p:spPr>
            <a:xfrm>
              <a:off x="2460124" y="4052127"/>
              <a:ext cx="2052431" cy="3318901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CB548D79-2A03-1E45-83D4-26E575429D20}"/>
                </a:ext>
              </a:extLst>
            </p:cNvPr>
            <p:cNvSpPr/>
            <p:nvPr userDrawn="1"/>
          </p:nvSpPr>
          <p:spPr>
            <a:xfrm rot="5400000">
              <a:off x="3524549" y="-1254134"/>
              <a:ext cx="2392679" cy="4900945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Triangle 13">
              <a:extLst>
                <a:ext uri="{FF2B5EF4-FFF2-40B4-BE49-F238E27FC236}">
                  <a16:creationId xmlns:a16="http://schemas.microsoft.com/office/drawing/2014/main" id="{628BDD43-B188-BF4F-B847-3533E52E6BF1}"/>
                </a:ext>
              </a:extLst>
            </p:cNvPr>
            <p:cNvSpPr/>
            <p:nvPr userDrawn="1"/>
          </p:nvSpPr>
          <p:spPr>
            <a:xfrm flipH="1" flipV="1">
              <a:off x="11715937" y="-15101"/>
              <a:ext cx="500009" cy="843835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C1052EF-6CD4-3349-93D8-912088D370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t="9651" b="9588"/>
            <a:stretch/>
          </p:blipFill>
          <p:spPr>
            <a:xfrm rot="19928389">
              <a:off x="2966836" y="-399910"/>
              <a:ext cx="10905660" cy="8807656"/>
            </a:xfrm>
            <a:prstGeom prst="rect">
              <a:avLst/>
            </a:prstGeom>
          </p:spPr>
        </p:pic>
      </p:grp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46A650ED-EEC3-D849-BE81-A0E29EEBFC8E}"/>
              </a:ext>
            </a:extLst>
          </p:cNvPr>
          <p:cNvSpPr/>
          <p:nvPr userDrawn="1"/>
        </p:nvSpPr>
        <p:spPr>
          <a:xfrm rot="5400000" flipV="1">
            <a:off x="11072586" y="449214"/>
            <a:ext cx="1643202" cy="65078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03612" y="597015"/>
            <a:ext cx="5556529" cy="2865096"/>
          </a:xfrm>
          <a:noFill/>
        </p:spPr>
        <p:txBody>
          <a:bodyPr anchor="b">
            <a:noAutofit/>
          </a:bodyPr>
          <a:lstStyle>
            <a:lvl1pPr algn="l">
              <a:lnSpc>
                <a:spcPct val="70000"/>
              </a:lnSpc>
              <a:defRPr sz="8000" b="1" i="1">
                <a:solidFill>
                  <a:schemeClr val="bg1"/>
                </a:solidFill>
                <a:effectLst/>
                <a:latin typeface="Barlow SemiBold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03611" y="3538311"/>
            <a:ext cx="3693036" cy="850693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accent5"/>
                </a:solidFill>
                <a:latin typeface="Barlow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D31DBC15-67D5-F340-9F71-D16A7113871E}"/>
              </a:ext>
            </a:extLst>
          </p:cNvPr>
          <p:cNvSpPr/>
          <p:nvPr userDrawn="1"/>
        </p:nvSpPr>
        <p:spPr>
          <a:xfrm rot="5400000" flipH="1" flipV="1">
            <a:off x="10880398" y="5571356"/>
            <a:ext cx="956388" cy="1775826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64416"/>
      </p:ext>
    </p:extLst>
  </p:cSld>
  <p:clrMapOvr>
    <a:masterClrMapping/>
  </p:clrMapOvr>
  <p:transition>
    <p:cover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086" y="288099"/>
            <a:ext cx="10006800" cy="53861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099" y="1039660"/>
            <a:ext cx="11556787" cy="513730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AE3F7A7-1ECC-8F4F-8913-FA13F0CD8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617" y="6418980"/>
            <a:ext cx="11072255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91E806A-610D-0B43-BA2E-B47E0DCE3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831" y="6418979"/>
            <a:ext cx="513568" cy="365125"/>
          </a:xfrm>
          <a:prstGeom prst="rect">
            <a:avLst/>
          </a:prstGeom>
        </p:spPr>
        <p:txBody>
          <a:bodyPr/>
          <a:lstStyle>
            <a:lvl1pPr algn="ctr">
              <a:defRPr sz="1400" b="1" i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fld id="{8E8172A1-F9DC-4C46-BE7C-DD506D7316E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EE19CC-AA89-C44E-A5C8-74E5C39F69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567" y="65315"/>
            <a:ext cx="1327759" cy="132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83269"/>
      </p:ext>
    </p:extLst>
  </p:cSld>
  <p:clrMapOvr>
    <a:masterClrMapping/>
  </p:clrMapOvr>
  <p:transition>
    <p:cover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086" y="288099"/>
            <a:ext cx="10006800" cy="5386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5086" y="1039660"/>
            <a:ext cx="10006800" cy="513730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842949-DD7E-DA4E-87EF-0015CA61BAFF}"/>
              </a:ext>
            </a:extLst>
          </p:cNvPr>
          <p:cNvSpPr/>
          <p:nvPr userDrawn="1"/>
        </p:nvSpPr>
        <p:spPr>
          <a:xfrm>
            <a:off x="2403" y="0"/>
            <a:ext cx="1438089" cy="6858000"/>
          </a:xfrm>
          <a:prstGeom prst="rect">
            <a:avLst/>
          </a:prstGeom>
          <a:gradFill>
            <a:gsLst>
              <a:gs pos="4700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E05948A-93B4-6C4B-A339-9F1305D007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567" y="65315"/>
            <a:ext cx="1327759" cy="1327759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AE3F7A7-1ECC-8F4F-8913-FA13F0CD8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15085" y="6418980"/>
            <a:ext cx="9972787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accent2"/>
                </a:solidFill>
                <a:latin typeface="Barlow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91E806A-610D-0B43-BA2E-B47E0DCE3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831" y="6418979"/>
            <a:ext cx="513568" cy="365125"/>
          </a:xfrm>
          <a:prstGeom prst="rect">
            <a:avLst/>
          </a:prstGeom>
        </p:spPr>
        <p:txBody>
          <a:bodyPr/>
          <a:lstStyle>
            <a:lvl1pPr algn="ctr">
              <a:defRPr sz="1400" b="1" i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fld id="{8E8172A1-F9DC-4C46-BE7C-DD506D7316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939969"/>
      </p:ext>
    </p:extLst>
  </p:cSld>
  <p:clrMapOvr>
    <a:masterClrMapping/>
  </p:clrMapOvr>
  <p:transition>
    <p:cover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086" y="288099"/>
            <a:ext cx="10006800" cy="53861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5086" y="1039660"/>
            <a:ext cx="10006800" cy="513730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842949-DD7E-DA4E-87EF-0015CA61BAFF}"/>
              </a:ext>
            </a:extLst>
          </p:cNvPr>
          <p:cNvSpPr/>
          <p:nvPr userDrawn="1"/>
        </p:nvSpPr>
        <p:spPr>
          <a:xfrm>
            <a:off x="2403" y="0"/>
            <a:ext cx="1438089" cy="6858000"/>
          </a:xfrm>
          <a:prstGeom prst="rect">
            <a:avLst/>
          </a:prstGeom>
          <a:gradFill>
            <a:gsLst>
              <a:gs pos="4700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E05948A-93B4-6C4B-A339-9F1305D007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567" y="65315"/>
            <a:ext cx="1327759" cy="1327759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91E806A-610D-0B43-BA2E-B47E0DCE3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831" y="6418979"/>
            <a:ext cx="513568" cy="365125"/>
          </a:xfrm>
          <a:prstGeom prst="rect">
            <a:avLst/>
          </a:prstGeom>
        </p:spPr>
        <p:txBody>
          <a:bodyPr/>
          <a:lstStyle>
            <a:lvl1pPr algn="ctr">
              <a:defRPr sz="1400" b="1" i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fld id="{8E8172A1-F9DC-4C46-BE7C-DD506D7316E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41411E6-99ED-4247-B043-1CF3A9CF3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15085" y="6418980"/>
            <a:ext cx="9972787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accent2"/>
                </a:solidFill>
                <a:latin typeface="Barlow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047008"/>
      </p:ext>
    </p:extLst>
  </p:cSld>
  <p:clrMapOvr>
    <a:masterClrMapping/>
  </p:clrMapOvr>
  <p:transition>
    <p:cover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086" y="288099"/>
            <a:ext cx="10006800" cy="5386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5086" y="1039660"/>
            <a:ext cx="10006800" cy="513730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842949-DD7E-DA4E-87EF-0015CA61BAFF}"/>
              </a:ext>
            </a:extLst>
          </p:cNvPr>
          <p:cNvSpPr/>
          <p:nvPr userDrawn="1"/>
        </p:nvSpPr>
        <p:spPr>
          <a:xfrm>
            <a:off x="2403" y="0"/>
            <a:ext cx="1438089" cy="6858000"/>
          </a:xfrm>
          <a:prstGeom prst="rect">
            <a:avLst/>
          </a:prstGeom>
          <a:gradFill>
            <a:gsLst>
              <a:gs pos="47000">
                <a:schemeClr val="accent3"/>
              </a:gs>
              <a:gs pos="100000">
                <a:schemeClr val="tx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E05948A-93B4-6C4B-A339-9F1305D007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567" y="65315"/>
            <a:ext cx="1327759" cy="1327759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91E806A-610D-0B43-BA2E-B47E0DCE3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831" y="6418979"/>
            <a:ext cx="513568" cy="365125"/>
          </a:xfrm>
          <a:prstGeom prst="rect">
            <a:avLst/>
          </a:prstGeom>
        </p:spPr>
        <p:txBody>
          <a:bodyPr/>
          <a:lstStyle>
            <a:lvl1pPr algn="ctr">
              <a:defRPr sz="1400" b="1" i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fld id="{8E8172A1-F9DC-4C46-BE7C-DD506D7316E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27ACE17-2141-AA43-841A-6C1E876E6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15085" y="6418980"/>
            <a:ext cx="9972787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accent2"/>
                </a:solidFill>
                <a:latin typeface="Barlow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720396"/>
      </p:ext>
    </p:extLst>
  </p:cSld>
  <p:clrMapOvr>
    <a:masterClrMapping/>
  </p:clrMapOvr>
  <p:transition>
    <p:cover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086" y="288099"/>
            <a:ext cx="10006800" cy="538619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5086" y="1039660"/>
            <a:ext cx="10006800" cy="513730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842949-DD7E-DA4E-87EF-0015CA61BAFF}"/>
              </a:ext>
            </a:extLst>
          </p:cNvPr>
          <p:cNvSpPr/>
          <p:nvPr userDrawn="1"/>
        </p:nvSpPr>
        <p:spPr>
          <a:xfrm>
            <a:off x="2403" y="0"/>
            <a:ext cx="1438089" cy="6858000"/>
          </a:xfrm>
          <a:prstGeom prst="rect">
            <a:avLst/>
          </a:prstGeom>
          <a:gradFill>
            <a:gsLst>
              <a:gs pos="47000">
                <a:schemeClr val="tx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E05948A-93B4-6C4B-A339-9F1305D007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567" y="65315"/>
            <a:ext cx="1327759" cy="1327759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91E806A-610D-0B43-BA2E-B47E0DCE3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831" y="6418979"/>
            <a:ext cx="513568" cy="365125"/>
          </a:xfrm>
          <a:prstGeom prst="rect">
            <a:avLst/>
          </a:prstGeom>
        </p:spPr>
        <p:txBody>
          <a:bodyPr/>
          <a:lstStyle>
            <a:lvl1pPr algn="ctr">
              <a:defRPr sz="1400" b="1" i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fld id="{8E8172A1-F9DC-4C46-BE7C-DD506D7316E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B9E0BEF-A4CA-394E-9BD5-35186FD32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15085" y="6418980"/>
            <a:ext cx="9972787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accent2"/>
                </a:solidFill>
                <a:latin typeface="Barlow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696725"/>
      </p:ext>
    </p:extLst>
  </p:cSld>
  <p:clrMapOvr>
    <a:masterClrMapping/>
  </p:clrMapOvr>
  <p:transition>
    <p:cover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086" y="288099"/>
            <a:ext cx="10006800" cy="5386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5086" y="1039660"/>
            <a:ext cx="10006800" cy="513730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842949-DD7E-DA4E-87EF-0015CA61BAFF}"/>
              </a:ext>
            </a:extLst>
          </p:cNvPr>
          <p:cNvSpPr/>
          <p:nvPr userDrawn="1"/>
        </p:nvSpPr>
        <p:spPr>
          <a:xfrm>
            <a:off x="2403" y="0"/>
            <a:ext cx="1438089" cy="6858000"/>
          </a:xfrm>
          <a:prstGeom prst="rect">
            <a:avLst/>
          </a:prstGeom>
          <a:gradFill>
            <a:gsLst>
              <a:gs pos="47000">
                <a:schemeClr val="accent4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E05948A-93B4-6C4B-A339-9F1305D007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567" y="65315"/>
            <a:ext cx="1327759" cy="1327759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91E806A-610D-0B43-BA2E-B47E0DCE3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831" y="6418979"/>
            <a:ext cx="513568" cy="365125"/>
          </a:xfrm>
          <a:prstGeom prst="rect">
            <a:avLst/>
          </a:prstGeom>
        </p:spPr>
        <p:txBody>
          <a:bodyPr/>
          <a:lstStyle>
            <a:lvl1pPr algn="ctr">
              <a:defRPr sz="1400" b="1" i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fld id="{8E8172A1-F9DC-4C46-BE7C-DD506D7316E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FD038C9-8384-8A43-AC0E-F4A17B0C5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15085" y="6418980"/>
            <a:ext cx="9972787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accent2"/>
                </a:solidFill>
                <a:latin typeface="Barlow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138880"/>
      </p:ext>
    </p:extLst>
  </p:cSld>
  <p:clrMapOvr>
    <a:masterClrMapping/>
  </p:clrMapOvr>
  <p:transition>
    <p:cover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B1D3F4-7CD5-FE44-83A4-276A75C56A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9671" r="5567"/>
          <a:stretch/>
        </p:blipFill>
        <p:spPr>
          <a:xfrm flipH="1">
            <a:off x="-143118" y="6908"/>
            <a:ext cx="8719558" cy="68580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A73FC48-CD8F-1247-9D5F-755706CD191D}"/>
              </a:ext>
            </a:extLst>
          </p:cNvPr>
          <p:cNvGrpSpPr/>
          <p:nvPr userDrawn="1"/>
        </p:nvGrpSpPr>
        <p:grpSpPr>
          <a:xfrm rot="20358087">
            <a:off x="-546500" y="-547670"/>
            <a:ext cx="8064408" cy="8468760"/>
            <a:chOff x="4151538" y="-4481"/>
            <a:chExt cx="8064408" cy="68655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326077C-A3B7-2A42-92E3-D7DF20DB97E5}"/>
                </a:ext>
              </a:extLst>
            </p:cNvPr>
            <p:cNvSpPr/>
            <p:nvPr userDrawn="1"/>
          </p:nvSpPr>
          <p:spPr>
            <a:xfrm>
              <a:off x="4151538" y="3069"/>
              <a:ext cx="2015589" cy="68580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BD02865-BC82-B341-802B-A3A01BE392E7}"/>
                </a:ext>
              </a:extLst>
            </p:cNvPr>
            <p:cNvSpPr/>
            <p:nvPr userDrawn="1"/>
          </p:nvSpPr>
          <p:spPr>
            <a:xfrm>
              <a:off x="6168153" y="3069"/>
              <a:ext cx="2015589" cy="685800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E5D179D-2F5C-F144-A7CB-07B46AAAE762}"/>
                </a:ext>
              </a:extLst>
            </p:cNvPr>
            <p:cNvSpPr/>
            <p:nvPr userDrawn="1"/>
          </p:nvSpPr>
          <p:spPr>
            <a:xfrm>
              <a:off x="8184768" y="-4481"/>
              <a:ext cx="2015589" cy="6858000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6D84C5A-C047-5343-9DF8-665865B78A95}"/>
                </a:ext>
              </a:extLst>
            </p:cNvPr>
            <p:cNvSpPr/>
            <p:nvPr userDrawn="1"/>
          </p:nvSpPr>
          <p:spPr>
            <a:xfrm>
              <a:off x="10200357" y="3069"/>
              <a:ext cx="2015589" cy="6858000"/>
            </a:xfrm>
            <a:prstGeom prst="rect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B02B5B6-FE13-D64C-8150-F1A1718C6A43}"/>
              </a:ext>
            </a:extLst>
          </p:cNvPr>
          <p:cNvGrpSpPr/>
          <p:nvPr userDrawn="1"/>
        </p:nvGrpSpPr>
        <p:grpSpPr>
          <a:xfrm rot="5400000">
            <a:off x="-948724" y="-938396"/>
            <a:ext cx="9764889" cy="9361063"/>
            <a:chOff x="3383882" y="-1666761"/>
            <a:chExt cx="9764889" cy="93610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C1052EF-6CD4-3349-93D8-912088D370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9651" b="9588"/>
            <a:stretch/>
          </p:blipFill>
          <p:spPr>
            <a:xfrm rot="19928389">
              <a:off x="3383882" y="-192042"/>
              <a:ext cx="9764889" cy="7886344"/>
            </a:xfrm>
            <a:prstGeom prst="rect">
              <a:avLst/>
            </a:prstGeom>
          </p:spPr>
        </p:pic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CB548D79-2A03-1E45-83D4-26E575429D20}"/>
                </a:ext>
              </a:extLst>
            </p:cNvPr>
            <p:cNvSpPr/>
            <p:nvPr userDrawn="1"/>
          </p:nvSpPr>
          <p:spPr>
            <a:xfrm rot="5400000">
              <a:off x="5815859" y="-2983112"/>
              <a:ext cx="3020500" cy="5653202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317678" y="330093"/>
            <a:ext cx="5556529" cy="2865096"/>
          </a:xfrm>
          <a:noFill/>
        </p:spPr>
        <p:txBody>
          <a:bodyPr anchor="b">
            <a:noAutofit/>
          </a:bodyPr>
          <a:lstStyle>
            <a:lvl1pPr algn="r">
              <a:lnSpc>
                <a:spcPct val="70000"/>
              </a:lnSpc>
              <a:defRPr sz="8000" b="0" i="1">
                <a:solidFill>
                  <a:schemeClr val="bg1"/>
                </a:solidFill>
                <a:effectLst/>
                <a:latin typeface="Barlow Light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8181171" y="3271389"/>
            <a:ext cx="3693036" cy="850693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accent5"/>
                </a:solidFill>
                <a:latin typeface="Barlow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BDDFCFFA-BC3F-FC4B-B837-50CC7FFBDC7D}"/>
              </a:ext>
            </a:extLst>
          </p:cNvPr>
          <p:cNvSpPr/>
          <p:nvPr userDrawn="1"/>
        </p:nvSpPr>
        <p:spPr>
          <a:xfrm rot="16200000">
            <a:off x="7702351" y="5946387"/>
            <a:ext cx="563879" cy="1335547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710B329F-D851-864F-BD6C-37E8D2A3834B}"/>
              </a:ext>
            </a:extLst>
          </p:cNvPr>
          <p:cNvSpPr/>
          <p:nvPr userDrawn="1"/>
        </p:nvSpPr>
        <p:spPr>
          <a:xfrm>
            <a:off x="-143118" y="5560952"/>
            <a:ext cx="563879" cy="1335547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261847"/>
      </p:ext>
    </p:extLst>
  </p:cSld>
  <p:clrMapOvr>
    <a:masterClrMapping/>
  </p:clrMapOvr>
  <p:transition>
    <p:cover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90596" y="288099"/>
            <a:ext cx="9863203" cy="10396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0596" y="1508760"/>
            <a:ext cx="9863203" cy="4668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1653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9" r:id="rId3"/>
    <p:sldLayoutId id="2147483667" r:id="rId4"/>
    <p:sldLayoutId id="2147483664" r:id="rId5"/>
    <p:sldLayoutId id="2147483666" r:id="rId6"/>
    <p:sldLayoutId id="2147483665" r:id="rId7"/>
    <p:sldLayoutId id="2147483668" r:id="rId8"/>
  </p:sldLayoutIdLst>
  <p:transition>
    <p:cover dir="u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1" kern="1200">
          <a:solidFill>
            <a:schemeClr val="accent1"/>
          </a:solidFill>
          <a:latin typeface="Barlow ExtraLight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Char char="•"/>
        <a:defRPr sz="2800" b="0" i="0" kern="1200">
          <a:solidFill>
            <a:schemeClr val="accent6"/>
          </a:solidFill>
          <a:latin typeface="Barlow ExtraLigh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Char char="•"/>
        <a:defRPr sz="2400" b="0" i="0" kern="1200">
          <a:solidFill>
            <a:schemeClr val="accent6"/>
          </a:solidFill>
          <a:latin typeface="Barlow ExtraLigh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Char char="•"/>
        <a:defRPr sz="2000" b="0" i="0" kern="1200">
          <a:solidFill>
            <a:schemeClr val="accent6"/>
          </a:solidFill>
          <a:latin typeface="Barlow ExtraLigh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Char char="•"/>
        <a:defRPr sz="1800" b="0" i="0" kern="1200">
          <a:solidFill>
            <a:schemeClr val="accent6"/>
          </a:solidFill>
          <a:latin typeface="Barlow ExtraLigh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Char char="•"/>
        <a:defRPr sz="1800" b="0" i="0" kern="1200">
          <a:solidFill>
            <a:schemeClr val="accent6"/>
          </a:solidFill>
          <a:latin typeface="Barlow ExtraLigh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0D3770E-C1F5-1B4A-BB81-5160DAF5BC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3611" y="3538311"/>
            <a:ext cx="2800834" cy="189164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5"/>
                </a:solidFill>
              </a:rPr>
              <a:t>Analysing</a:t>
            </a:r>
            <a:r>
              <a:rPr lang="en-US" dirty="0">
                <a:solidFill>
                  <a:schemeClr val="accent5"/>
                </a:solidFill>
              </a:rPr>
              <a:t> Fantasy Premier League Football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2168225-5E2A-DC49-89D2-03157B4AF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Capstone Project</a:t>
            </a:r>
          </a:p>
        </p:txBody>
      </p:sp>
      <p:pic>
        <p:nvPicPr>
          <p:cNvPr id="1026" name="Picture 2" descr="Image result for flatiron school logo">
            <a:extLst>
              <a:ext uri="{FF2B5EF4-FFF2-40B4-BE49-F238E27FC236}">
                <a16:creationId xmlns:a16="http://schemas.microsoft.com/office/drawing/2014/main" id="{79CBF61D-4358-0040-968C-EB7410DB3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82" y="5523723"/>
            <a:ext cx="2078279" cy="116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489056"/>
      </p:ext>
    </p:extLst>
  </p:cSld>
  <p:clrMapOvr>
    <a:masterClrMapping/>
  </p:clrMapOvr>
  <p:transition>
    <p:cover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3DF122-A809-2241-89C6-5291F867E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7" t="14552" r="4136" b="13653"/>
          <a:stretch/>
        </p:blipFill>
        <p:spPr>
          <a:xfrm rot="5400000">
            <a:off x="6776545" y="1442546"/>
            <a:ext cx="6858000" cy="397291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E5C011F-BDA1-BE47-B6D9-842C8ED68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chemeClr val="accent1"/>
                </a:solidFill>
                <a:latin typeface="Barlow ExtraLight" pitchFamily="2" charset="77"/>
              </a:rPr>
              <a:t>Executive summary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D33359-0CB1-3144-949B-130FBEA99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172A1-F9DC-4C46-BE7C-DD506D7316E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013C79-AB8E-B345-94A1-1B27155F2E16}"/>
              </a:ext>
            </a:extLst>
          </p:cNvPr>
          <p:cNvSpPr/>
          <p:nvPr/>
        </p:nvSpPr>
        <p:spPr>
          <a:xfrm>
            <a:off x="6631618" y="0"/>
            <a:ext cx="4850847" cy="6858000"/>
          </a:xfrm>
          <a:prstGeom prst="rect">
            <a:avLst/>
          </a:prstGeom>
          <a:gradFill>
            <a:gsLst>
              <a:gs pos="38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D46ACE4-366F-454B-95DF-36A5D47A4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5086" y="1039660"/>
            <a:ext cx="5171640" cy="5538693"/>
          </a:xfrm>
        </p:spPr>
        <p:txBody>
          <a:bodyPr>
            <a:normAutofit/>
          </a:bodyPr>
          <a:lstStyle/>
          <a:p>
            <a:r>
              <a:rPr lang="en-US" dirty="0"/>
              <a:t>An introduction to FPL</a:t>
            </a:r>
            <a:endParaRPr lang="en-US" dirty="0">
              <a:solidFill>
                <a:schemeClr val="accent6"/>
              </a:solidFill>
            </a:endParaRPr>
          </a:p>
          <a:p>
            <a:r>
              <a:rPr lang="en-US" dirty="0">
                <a:solidFill>
                  <a:schemeClr val="accent6"/>
                </a:solidFill>
              </a:rPr>
              <a:t>CB91’s findings:</a:t>
            </a:r>
          </a:p>
          <a:p>
            <a:pPr lvl="1">
              <a:buFont typeface="System Font Regular"/>
              <a:buChar char="-"/>
            </a:pPr>
            <a:r>
              <a:rPr lang="en-GB" dirty="0">
                <a:solidFill>
                  <a:schemeClr val="accent1"/>
                </a:solidFill>
              </a:rPr>
              <a:t>Customer quality by region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solidFill>
                  <a:schemeClr val="accent1"/>
                </a:solidFill>
              </a:rPr>
              <a:t>Effects of discounting</a:t>
            </a:r>
          </a:p>
          <a:p>
            <a:pPr lvl="1">
              <a:buFont typeface="System Font Regular"/>
              <a:buChar char="-"/>
            </a:pPr>
            <a:r>
              <a:rPr lang="en-GB" dirty="0">
                <a:solidFill>
                  <a:schemeClr val="accent1"/>
                </a:solidFill>
              </a:rPr>
              <a:t>Increasing order frequency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solidFill>
                  <a:schemeClr val="accent1"/>
                </a:solidFill>
              </a:rPr>
              <a:t>Cost of shipping firms</a:t>
            </a:r>
          </a:p>
          <a:p>
            <a:r>
              <a:rPr lang="en-US" dirty="0">
                <a:solidFill>
                  <a:schemeClr val="accent6"/>
                </a:solidFill>
              </a:rPr>
              <a:t>Possible next steps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b="1" i="1" dirty="0">
                <a:solidFill>
                  <a:schemeClr val="accent2"/>
                </a:solidFill>
              </a:rPr>
              <a:t>Appendix contains additional analysis</a:t>
            </a:r>
          </a:p>
        </p:txBody>
      </p:sp>
    </p:spTree>
    <p:extLst>
      <p:ext uri="{BB962C8B-B14F-4D97-AF65-F5344CB8AC3E}">
        <p14:creationId xmlns:p14="http://schemas.microsoft.com/office/powerpoint/2010/main" val="1984682563"/>
      </p:ext>
    </p:extLst>
  </p:cSld>
  <p:clrMapOvr>
    <a:masterClrMapping/>
  </p:clrMapOvr>
  <p:transition>
    <p:cover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8174E4B-BAC6-D043-9403-5F56AA604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introduction to Fantasy Premier League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675E08-C6DF-8944-A882-D360400EE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5086" y="1011903"/>
            <a:ext cx="4585714" cy="537931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2400" dirty="0"/>
              <a:t>Given a virtual budget of £100m, each ‘manager’ has to assemble a team of players, who score FPL points based on their performance in real life games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2400" dirty="0"/>
              <a:t>Famous players who scored highly in previous seasons are more expensive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2400" dirty="0"/>
              <a:t>Therefore, good FPL managers are those able to spot cheap, unknown players with the potential to score big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22BC18-D6AB-0E44-B3AA-26F5D2F1E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172A1-F9DC-4C46-BE7C-DD506D7316E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37B58B-094A-AA45-92AB-6AC8F57BA5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42" b="22839"/>
          <a:stretch/>
        </p:blipFill>
        <p:spPr>
          <a:xfrm>
            <a:off x="7172174" y="1011903"/>
            <a:ext cx="3917472" cy="5202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DE343F32-F6CA-1648-8AE8-618C4D4B7CE4}"/>
              </a:ext>
            </a:extLst>
          </p:cNvPr>
          <p:cNvSpPr/>
          <p:nvPr/>
        </p:nvSpPr>
        <p:spPr>
          <a:xfrm>
            <a:off x="6811618" y="2226364"/>
            <a:ext cx="1302247" cy="993913"/>
          </a:xfrm>
          <a:prstGeom prst="wedgeRectCallout">
            <a:avLst>
              <a:gd name="adj1" fmla="val 40613"/>
              <a:gd name="adj2" fmla="val 66748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0" rIns="72000" bIns="0" rtlCol="0" anchor="ctr">
            <a:noAutofit/>
          </a:bodyPr>
          <a:lstStyle/>
          <a:p>
            <a:pPr algn="ctr"/>
            <a:r>
              <a:rPr lang="en-GB" sz="1400" dirty="0">
                <a:solidFill>
                  <a:schemeClr val="accent1"/>
                </a:solidFill>
                <a:latin typeface="Barlow" pitchFamily="2" charset="77"/>
              </a:rPr>
              <a:t>Defenders score points for keeping ‘clean sheets’</a:t>
            </a:r>
          </a:p>
        </p:txBody>
      </p:sp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CAA989C4-FE58-ED49-8B0F-D09CE2016684}"/>
              </a:ext>
            </a:extLst>
          </p:cNvPr>
          <p:cNvSpPr/>
          <p:nvPr/>
        </p:nvSpPr>
        <p:spPr>
          <a:xfrm>
            <a:off x="10535803" y="5223315"/>
            <a:ext cx="1405677" cy="1195664"/>
          </a:xfrm>
          <a:prstGeom prst="wedgeRectCallout">
            <a:avLst>
              <a:gd name="adj1" fmla="val -76431"/>
              <a:gd name="adj2" fmla="val -34385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0" rIns="72000" bIns="0" rtlCol="0" anchor="ctr">
            <a:noAutofit/>
          </a:bodyPr>
          <a:lstStyle/>
          <a:p>
            <a:pPr algn="ctr"/>
            <a:r>
              <a:rPr lang="en-GB" sz="1400" dirty="0">
                <a:solidFill>
                  <a:schemeClr val="accent1"/>
                </a:solidFill>
                <a:latin typeface="Barlow" pitchFamily="2" charset="77"/>
              </a:rPr>
              <a:t>Managers select a ‘captain’ each week. This player’s points are doubled</a:t>
            </a:r>
          </a:p>
        </p:txBody>
      </p:sp>
      <p:sp>
        <p:nvSpPr>
          <p:cNvPr id="14" name="Rectangular Callout 13">
            <a:extLst>
              <a:ext uri="{FF2B5EF4-FFF2-40B4-BE49-F238E27FC236}">
                <a16:creationId xmlns:a16="http://schemas.microsoft.com/office/drawing/2014/main" id="{062E337A-C2FF-2B49-A2D9-92CC67E17D93}"/>
              </a:ext>
            </a:extLst>
          </p:cNvPr>
          <p:cNvSpPr/>
          <p:nvPr/>
        </p:nvSpPr>
        <p:spPr>
          <a:xfrm>
            <a:off x="9685874" y="2171777"/>
            <a:ext cx="2030319" cy="630555"/>
          </a:xfrm>
          <a:prstGeom prst="wedgeRectCallout">
            <a:avLst>
              <a:gd name="adj1" fmla="val -62910"/>
              <a:gd name="adj2" fmla="val 16665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0" rIns="72000" bIns="0" rtlCol="0" anchor="ctr">
            <a:noAutofit/>
          </a:bodyPr>
          <a:lstStyle/>
          <a:p>
            <a:pPr algn="ctr"/>
            <a:r>
              <a:rPr lang="en-GB" sz="1400" dirty="0">
                <a:solidFill>
                  <a:schemeClr val="accent1"/>
                </a:solidFill>
                <a:latin typeface="Barlow" pitchFamily="2" charset="77"/>
              </a:rPr>
              <a:t>Goalkeepers score points for making saves</a:t>
            </a:r>
          </a:p>
        </p:txBody>
      </p:sp>
      <p:sp>
        <p:nvSpPr>
          <p:cNvPr id="15" name="Rectangular Callout 14">
            <a:extLst>
              <a:ext uri="{FF2B5EF4-FFF2-40B4-BE49-F238E27FC236}">
                <a16:creationId xmlns:a16="http://schemas.microsoft.com/office/drawing/2014/main" id="{E51F9FA8-8F03-CB40-A061-ECF594089CDC}"/>
              </a:ext>
            </a:extLst>
          </p:cNvPr>
          <p:cNvSpPr/>
          <p:nvPr/>
        </p:nvSpPr>
        <p:spPr>
          <a:xfrm>
            <a:off x="6400800" y="5223315"/>
            <a:ext cx="1420651" cy="1195664"/>
          </a:xfrm>
          <a:prstGeom prst="wedgeRectCallout">
            <a:avLst>
              <a:gd name="adj1" fmla="val 64576"/>
              <a:gd name="adj2" fmla="val -34335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0" rIns="72000" bIns="0" rtlCol="0" anchor="ctr">
            <a:noAutofit/>
          </a:bodyPr>
          <a:lstStyle/>
          <a:p>
            <a:pPr algn="ctr"/>
            <a:r>
              <a:rPr lang="en-GB" sz="1400" dirty="0">
                <a:solidFill>
                  <a:schemeClr val="accent1"/>
                </a:solidFill>
                <a:latin typeface="Barlow" pitchFamily="2" charset="77"/>
              </a:rPr>
              <a:t>Midfielders and strikers score points for scoring and ‘assisting’ goals</a:t>
            </a:r>
          </a:p>
        </p:txBody>
      </p:sp>
    </p:spTree>
    <p:extLst>
      <p:ext uri="{BB962C8B-B14F-4D97-AF65-F5344CB8AC3E}">
        <p14:creationId xmlns:p14="http://schemas.microsoft.com/office/powerpoint/2010/main" val="614069744"/>
      </p:ext>
    </p:extLst>
  </p:cSld>
  <p:clrMapOvr>
    <a:masterClrMapping/>
  </p:clrMapOvr>
  <p:transition>
    <p:cover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39F0A5F8-4C10-6C41-98F2-E802E7F7D1A6}"/>
              </a:ext>
            </a:extLst>
          </p:cNvPr>
          <p:cNvGrpSpPr/>
          <p:nvPr/>
        </p:nvGrpSpPr>
        <p:grpSpPr>
          <a:xfrm>
            <a:off x="6818486" y="1011903"/>
            <a:ext cx="5194838" cy="5379319"/>
            <a:chOff x="6818486" y="1260415"/>
            <a:chExt cx="5003400" cy="513080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1EBBF33-87D8-A340-8F36-08BAA47C22BD}"/>
                </a:ext>
              </a:extLst>
            </p:cNvPr>
            <p:cNvSpPr/>
            <p:nvPr/>
          </p:nvSpPr>
          <p:spPr>
            <a:xfrm>
              <a:off x="6818486" y="1759527"/>
              <a:ext cx="5003400" cy="463169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5367FE9-3F3C-9B4C-AFC4-7742AFB6CAC8}"/>
                </a:ext>
              </a:extLst>
            </p:cNvPr>
            <p:cNvSpPr/>
            <p:nvPr/>
          </p:nvSpPr>
          <p:spPr>
            <a:xfrm>
              <a:off x="6818486" y="1260415"/>
              <a:ext cx="5003400" cy="499112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i="1" dirty="0">
                  <a:latin typeface="Barlow Light" pitchFamily="2" charset="77"/>
                </a:rPr>
                <a:t>Data Sources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287C8E1-9A58-2444-A5A3-DF4E7B51F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 data science do for FPL?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95A099-8B0D-7848-8CFA-252CC5F45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172A1-F9DC-4C46-BE7C-DD506D7316E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A0E5AD7F-CBB6-0145-8425-A2AAD28C3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5086" y="1011903"/>
            <a:ext cx="4585714" cy="537931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2400" dirty="0"/>
              <a:t>Every football match generates a lot of data – both in terms of player performance and FPL manager decisions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2400" dirty="0"/>
              <a:t>Managers can swap one player from their team every week to bring in a replacement (who may be in better form, or have  an easier run of fixtures)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2400" dirty="0"/>
              <a:t>The aim is to create a suite of tools that help managers make better picks throughout the season, based on the data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endParaRPr lang="en-US" sz="2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3A0F69-9B55-8443-A1A5-C1758AA4E174}"/>
              </a:ext>
            </a:extLst>
          </p:cNvPr>
          <p:cNvGrpSpPr/>
          <p:nvPr/>
        </p:nvGrpSpPr>
        <p:grpSpPr>
          <a:xfrm>
            <a:off x="7095627" y="1779616"/>
            <a:ext cx="2016050" cy="2045120"/>
            <a:chOff x="2793261" y="1601829"/>
            <a:chExt cx="4009321" cy="406713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F930D8D-674E-654D-BC5B-2D9DB5EC9F64}"/>
                </a:ext>
              </a:extLst>
            </p:cNvPr>
            <p:cNvGrpSpPr/>
            <p:nvPr/>
          </p:nvGrpSpPr>
          <p:grpSpPr>
            <a:xfrm>
              <a:off x="2793261" y="1601829"/>
              <a:ext cx="4009321" cy="1969796"/>
              <a:chOff x="2793261" y="1601828"/>
              <a:chExt cx="8668044" cy="4258645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7A72219D-989A-3441-A870-AC13F51F5632}"/>
                  </a:ext>
                </a:extLst>
              </p:cNvPr>
              <p:cNvGrpSpPr/>
              <p:nvPr/>
            </p:nvGrpSpPr>
            <p:grpSpPr>
              <a:xfrm>
                <a:off x="2793261" y="1601828"/>
                <a:ext cx="2638884" cy="4258645"/>
                <a:chOff x="5599040" y="1033791"/>
                <a:chExt cx="3589155" cy="5792198"/>
              </a:xfrm>
            </p:grpSpPr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21710583-0B8C-054E-B2F7-CA77C6E308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599040" y="1033791"/>
                  <a:ext cx="1681147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CBDA0BFF-B84D-7E45-9D0F-C719F0FBEC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14208" y="1224524"/>
                  <a:ext cx="1571287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778DA5E1-4892-EE49-AFF7-CFEF65CB62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002645" y="1415257"/>
                  <a:ext cx="1542783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8B5B2A26-192C-674B-BDA5-0B43F046C5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62577" y="1605989"/>
                  <a:ext cx="1525618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57306878-3230-8F40-9532-DE9D6730BE20}"/>
                  </a:ext>
                </a:extLst>
              </p:cNvPr>
              <p:cNvGrpSpPr/>
              <p:nvPr/>
            </p:nvGrpSpPr>
            <p:grpSpPr>
              <a:xfrm>
                <a:off x="8822421" y="1601828"/>
                <a:ext cx="2638884" cy="4258645"/>
                <a:chOff x="5599040" y="1033791"/>
                <a:chExt cx="3589155" cy="5792198"/>
              </a:xfrm>
            </p:grpSpPr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43392E64-3EB5-0949-8F29-D242FA7F43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599040" y="1033791"/>
                  <a:ext cx="1681147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138C7894-6EEE-C645-A3A7-B138F919E3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14208" y="1224524"/>
                  <a:ext cx="1571287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CA5CB9CB-56BC-B040-BD68-49355D8826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002645" y="1415257"/>
                  <a:ext cx="1542783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334D4579-9916-4A41-A404-1927C777F2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62577" y="1605989"/>
                  <a:ext cx="1525618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0C1C9B7A-6B35-5143-8641-23D8749E6719}"/>
                  </a:ext>
                </a:extLst>
              </p:cNvPr>
              <p:cNvGrpSpPr/>
              <p:nvPr/>
            </p:nvGrpSpPr>
            <p:grpSpPr>
              <a:xfrm>
                <a:off x="5807841" y="1601828"/>
                <a:ext cx="2638884" cy="4258645"/>
                <a:chOff x="5599040" y="1033791"/>
                <a:chExt cx="3589155" cy="5792198"/>
              </a:xfrm>
            </p:grpSpPr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30AB0B02-DA8C-2F49-8DC8-CA6AA4476C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599040" y="1033791"/>
                  <a:ext cx="1681147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7348E4BE-6F40-3440-B5B0-5FD1954FAE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14208" y="1224524"/>
                  <a:ext cx="1571287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6D665F7C-60F9-6547-9BCF-5B099F79C3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002645" y="1415257"/>
                  <a:ext cx="1542783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5CDF9DA5-1DC7-1D40-ABB8-1DB4BCA4F5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62577" y="1605989"/>
                  <a:ext cx="1525618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D2BB3F6-93DF-E74B-BC4E-1C6A4B39BBC8}"/>
                </a:ext>
              </a:extLst>
            </p:cNvPr>
            <p:cNvGrpSpPr/>
            <p:nvPr/>
          </p:nvGrpSpPr>
          <p:grpSpPr>
            <a:xfrm>
              <a:off x="2793261" y="3699164"/>
              <a:ext cx="4009321" cy="1969796"/>
              <a:chOff x="2793261" y="1601828"/>
              <a:chExt cx="8668044" cy="425864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26FA02C-A134-B448-8DED-1CC460BEF4D7}"/>
                  </a:ext>
                </a:extLst>
              </p:cNvPr>
              <p:cNvGrpSpPr/>
              <p:nvPr/>
            </p:nvGrpSpPr>
            <p:grpSpPr>
              <a:xfrm>
                <a:off x="2793261" y="1601828"/>
                <a:ext cx="2638884" cy="4258645"/>
                <a:chOff x="5599040" y="1033791"/>
                <a:chExt cx="3589155" cy="5792198"/>
              </a:xfrm>
            </p:grpSpPr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1722B166-66B2-4544-BB1F-8EA8FC6382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599040" y="1033791"/>
                  <a:ext cx="1681147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3A948F8E-0A16-E548-AC01-157652329A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14208" y="1224524"/>
                  <a:ext cx="1571287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81ECF2C4-4D4D-7C45-84B5-7086066780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002645" y="1415257"/>
                  <a:ext cx="1542783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D8226B89-ABE6-0D4F-A7D7-C87CF4EEE2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62577" y="1605989"/>
                  <a:ext cx="1525618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0F6157-5431-E942-8D9B-C91BEE4D2F86}"/>
                  </a:ext>
                </a:extLst>
              </p:cNvPr>
              <p:cNvGrpSpPr/>
              <p:nvPr/>
            </p:nvGrpSpPr>
            <p:grpSpPr>
              <a:xfrm>
                <a:off x="8822421" y="1601828"/>
                <a:ext cx="2638884" cy="4258645"/>
                <a:chOff x="5599040" y="1033791"/>
                <a:chExt cx="3589155" cy="5792198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712E9DD8-8C84-4C4F-A9D2-14779022AF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599040" y="1033791"/>
                  <a:ext cx="1681147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89B55540-6082-4349-9097-830FCA2F44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14208" y="1224524"/>
                  <a:ext cx="1571287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84BC4F6B-40D6-754B-B6E1-0CA1B4FB16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002645" y="1415257"/>
                  <a:ext cx="1542783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C8FF326D-9384-A84E-9ADA-8A8B3E8109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62577" y="1605989"/>
                  <a:ext cx="1525618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2BDA8B7D-E9E8-8F49-B52D-87E07BC9885C}"/>
                  </a:ext>
                </a:extLst>
              </p:cNvPr>
              <p:cNvGrpSpPr/>
              <p:nvPr/>
            </p:nvGrpSpPr>
            <p:grpSpPr>
              <a:xfrm>
                <a:off x="5807841" y="1601828"/>
                <a:ext cx="2638884" cy="4258645"/>
                <a:chOff x="5599040" y="1033791"/>
                <a:chExt cx="3589155" cy="5792198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656A009A-C0DA-094E-90E8-2C0F641903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599040" y="1033791"/>
                  <a:ext cx="1681147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87E0C0A4-DF42-684B-90A0-6B349583FC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14208" y="1224524"/>
                  <a:ext cx="1571287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6AFA369E-BAFD-9D49-8672-AC39ABBA5F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002645" y="1415257"/>
                  <a:ext cx="1542783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F5B57FC7-BEE0-4846-8584-E49CF57903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62577" y="1605989"/>
                  <a:ext cx="1525618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</p:grpSp>
      </p:grpSp>
      <p:pic>
        <p:nvPicPr>
          <p:cNvPr id="39" name="Picture 12" descr="The Evolution Of The Premier League Logo">
            <a:extLst>
              <a:ext uri="{FF2B5EF4-FFF2-40B4-BE49-F238E27FC236}">
                <a16:creationId xmlns:a16="http://schemas.microsoft.com/office/drawing/2014/main" id="{39751382-8955-6249-A20D-52C04DF6A3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0" t="9273" r="24773" b="6384"/>
          <a:stretch/>
        </p:blipFill>
        <p:spPr bwMode="auto">
          <a:xfrm>
            <a:off x="7026475" y="4159146"/>
            <a:ext cx="2085202" cy="1964565"/>
          </a:xfrm>
          <a:prstGeom prst="rect">
            <a:avLst/>
          </a:prstGeom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Content Placeholder 1">
            <a:extLst>
              <a:ext uri="{FF2B5EF4-FFF2-40B4-BE49-F238E27FC236}">
                <a16:creationId xmlns:a16="http://schemas.microsoft.com/office/drawing/2014/main" id="{DEE170DE-43E5-854C-996E-9DFCEA2096AC}"/>
              </a:ext>
            </a:extLst>
          </p:cNvPr>
          <p:cNvSpPr txBox="1">
            <a:spLocks/>
          </p:cNvSpPr>
          <p:nvPr/>
        </p:nvSpPr>
        <p:spPr>
          <a:xfrm>
            <a:off x="9309203" y="1829896"/>
            <a:ext cx="2512683" cy="42938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1800" b="1" dirty="0">
                <a:solidFill>
                  <a:schemeClr val="accent1"/>
                </a:solidFill>
              </a:rPr>
              <a:t>Text commentary for every match scraped from the Premier League  website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1800" b="1" dirty="0">
                <a:solidFill>
                  <a:schemeClr val="accent1"/>
                </a:solidFill>
              </a:rPr>
              <a:t>‘Fantasy’ data (e.g. FPL points, player transfers, etc.)  from official API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1800" b="1" dirty="0">
                <a:solidFill>
                  <a:schemeClr val="accent1"/>
                </a:solidFill>
              </a:rPr>
              <a:t>Combined, this gives a detailed view of every shot taken in every match, and an aggregate view of the decisions of each FPL manager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endParaRPr lang="en-US" sz="1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325202"/>
      </p:ext>
    </p:extLst>
  </p:cSld>
  <p:clrMapOvr>
    <a:masterClrMapping/>
  </p:clrMapOvr>
  <p:transition>
    <p:cover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CE6E6-D996-104C-8BFF-84D3E5428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Picking ‘differentials’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736C5F-6028-AB4F-90F5-11A492985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172A1-F9DC-4C46-BE7C-DD506D7316E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1C2E0BDF-6BEC-DB40-8106-CA0606261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5087" y="1011903"/>
            <a:ext cx="3944771" cy="5379319"/>
          </a:xfrm>
        </p:spPr>
        <p:txBody>
          <a:bodyPr>
            <a:normAutofit fontScale="92500"/>
          </a:bodyPr>
          <a:lstStyle/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2400" dirty="0"/>
              <a:t>Differential players are those owned by a small number of FPL managers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2400" dirty="0"/>
              <a:t>Consistently picking ‘differentials’ is key to FPL success – if you own a high-scoring player, this isn’t overly advantageous if the same player is owned by 50% of managers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2400" dirty="0"/>
              <a:t>Data suggests that there are such ‘differential’ players in the game (though they are in the minority)</a:t>
            </a:r>
            <a:endParaRPr 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871862-B9A9-5E48-8601-737DD928AB25}"/>
              </a:ext>
            </a:extLst>
          </p:cNvPr>
          <p:cNvGrpSpPr/>
          <p:nvPr/>
        </p:nvGrpSpPr>
        <p:grpSpPr>
          <a:xfrm>
            <a:off x="6126722" y="409902"/>
            <a:ext cx="5997858" cy="6144341"/>
            <a:chOff x="5891039" y="288099"/>
            <a:chExt cx="6162928" cy="6313442"/>
          </a:xfrm>
        </p:grpSpPr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557FF9F3-E9B8-DB48-85A9-B02C667903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1040" y="288099"/>
              <a:ext cx="3081463" cy="30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2" name="Picture 4">
              <a:extLst>
                <a:ext uri="{FF2B5EF4-FFF2-40B4-BE49-F238E27FC236}">
                  <a16:creationId xmlns:a16="http://schemas.microsoft.com/office/drawing/2014/main" id="{8209D2B6-9D67-8A48-8A5C-FD1ADCA19C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2503" y="288099"/>
              <a:ext cx="3081464" cy="30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4" name="Picture 6">
              <a:extLst>
                <a:ext uri="{FF2B5EF4-FFF2-40B4-BE49-F238E27FC236}">
                  <a16:creationId xmlns:a16="http://schemas.microsoft.com/office/drawing/2014/main" id="{4174ACF8-8148-6E48-B065-46D2CBBCB3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1039" y="3505541"/>
              <a:ext cx="3081464" cy="30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6" name="Picture 8">
              <a:extLst>
                <a:ext uri="{FF2B5EF4-FFF2-40B4-BE49-F238E27FC236}">
                  <a16:creationId xmlns:a16="http://schemas.microsoft.com/office/drawing/2014/main" id="{F5AFD424-6BDB-3944-9F7A-CDEC8C57F1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2503" y="3505541"/>
              <a:ext cx="3081464" cy="30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AED25F5-8751-3347-8A91-22F31BDA5B11}"/>
              </a:ext>
            </a:extLst>
          </p:cNvPr>
          <p:cNvSpPr/>
          <p:nvPr/>
        </p:nvSpPr>
        <p:spPr>
          <a:xfrm>
            <a:off x="6505364" y="1659987"/>
            <a:ext cx="873140" cy="725932"/>
          </a:xfrm>
          <a:prstGeom prst="roundRect">
            <a:avLst>
              <a:gd name="adj" fmla="val 42211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CD3E613-1001-6E40-BF14-09D32DE86D9F}"/>
              </a:ext>
            </a:extLst>
          </p:cNvPr>
          <p:cNvSpPr/>
          <p:nvPr/>
        </p:nvSpPr>
        <p:spPr>
          <a:xfrm>
            <a:off x="9457790" y="1675713"/>
            <a:ext cx="589035" cy="694480"/>
          </a:xfrm>
          <a:prstGeom prst="roundRect">
            <a:avLst>
              <a:gd name="adj" fmla="val 42211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5FA200F-F058-E34D-9519-2C2228D527F3}"/>
              </a:ext>
            </a:extLst>
          </p:cNvPr>
          <p:cNvSpPr/>
          <p:nvPr/>
        </p:nvSpPr>
        <p:spPr>
          <a:xfrm>
            <a:off x="9492515" y="4375231"/>
            <a:ext cx="704782" cy="1341008"/>
          </a:xfrm>
          <a:prstGeom prst="roundRect">
            <a:avLst>
              <a:gd name="adj" fmla="val 42211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E7D6904-9943-DD42-A367-952ECC943751}"/>
              </a:ext>
            </a:extLst>
          </p:cNvPr>
          <p:cNvSpPr/>
          <p:nvPr/>
        </p:nvSpPr>
        <p:spPr>
          <a:xfrm>
            <a:off x="6456189" y="4510069"/>
            <a:ext cx="485745" cy="810228"/>
          </a:xfrm>
          <a:prstGeom prst="roundRect">
            <a:avLst>
              <a:gd name="adj" fmla="val 42211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4924622"/>
      </p:ext>
    </p:extLst>
  </p:cSld>
  <p:clrMapOvr>
    <a:masterClrMapping/>
  </p:clrMapOvr>
  <p:transition>
    <p:cover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33EE5-20F2-D94F-8269-97037DF91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do FPL points come from?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5B17B6-3B3B-D544-9E56-AD286AE76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172A1-F9DC-4C46-BE7C-DD506D7316E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606C9F3-72F8-1C49-B466-F332CD983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437" y="1011902"/>
            <a:ext cx="2603511" cy="258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16FB584F-046F-4549-B59B-4C5FA756C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3948" y="1011903"/>
            <a:ext cx="2727943" cy="258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926EAF6C-1217-124B-8EE8-B9ADB8F63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5087" y="1011903"/>
            <a:ext cx="4327401" cy="537931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2400" dirty="0"/>
              <a:t>The share of points earned by position reflects the number of players of each position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2400" dirty="0"/>
              <a:t>More than half of FPL points are generated by ‘Minutes Played’, i.e. players simply being selected to play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2400" dirty="0"/>
              <a:t>Keeping clean sheets and scoring goals are the most common ways to generate extra points - thus FPL managers need to be mindful of both attack and defence</a:t>
            </a:r>
            <a:endParaRPr lang="en-US" sz="2400" dirty="0"/>
          </a:p>
        </p:txBody>
      </p:sp>
      <p:pic>
        <p:nvPicPr>
          <p:cNvPr id="5136" name="Picture 16">
            <a:extLst>
              <a:ext uri="{FF2B5EF4-FFF2-40B4-BE49-F238E27FC236}">
                <a16:creationId xmlns:a16="http://schemas.microsoft.com/office/drawing/2014/main" id="{3E5C86EA-A00C-B64B-92B1-BF6C80F5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488" y="3781453"/>
            <a:ext cx="5869404" cy="279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ular Callout 13">
            <a:extLst>
              <a:ext uri="{FF2B5EF4-FFF2-40B4-BE49-F238E27FC236}">
                <a16:creationId xmlns:a16="http://schemas.microsoft.com/office/drawing/2014/main" id="{746D6EDB-72CE-094E-8B25-B951A3640C3A}"/>
              </a:ext>
            </a:extLst>
          </p:cNvPr>
          <p:cNvSpPr/>
          <p:nvPr/>
        </p:nvSpPr>
        <p:spPr>
          <a:xfrm>
            <a:off x="8541826" y="5102088"/>
            <a:ext cx="2311704" cy="1057504"/>
          </a:xfrm>
          <a:prstGeom prst="wedgeRectCallout">
            <a:avLst>
              <a:gd name="adj1" fmla="val -71890"/>
              <a:gd name="adj2" fmla="val 30909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0" rIns="72000" bIns="0" rtlCol="0" anchor="ctr">
            <a:noAutofit/>
          </a:bodyPr>
          <a:lstStyle/>
          <a:p>
            <a:pPr algn="ctr"/>
            <a:r>
              <a:rPr lang="en-GB" sz="1400" dirty="0">
                <a:solidFill>
                  <a:schemeClr val="accent1"/>
                </a:solidFill>
                <a:latin typeface="Barlow" pitchFamily="2" charset="77"/>
              </a:rPr>
              <a:t>It is possible for players to lose points for things like missing penalties, or conceding a lot of goals</a:t>
            </a:r>
          </a:p>
        </p:txBody>
      </p:sp>
    </p:spTree>
    <p:extLst>
      <p:ext uri="{BB962C8B-B14F-4D97-AF65-F5344CB8AC3E}">
        <p14:creationId xmlns:p14="http://schemas.microsoft.com/office/powerpoint/2010/main" val="2789055288"/>
      </p:ext>
    </p:extLst>
  </p:cSld>
  <p:clrMapOvr>
    <a:masterClrMapping/>
  </p:clrMapOvr>
  <p:transition>
    <p:cover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CE6E6-D996-104C-8BFF-84D3E5428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suite of tools for FPL managers...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736C5F-6028-AB4F-90F5-11A492985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172A1-F9DC-4C46-BE7C-DD506D7316EF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C88C427-465F-D14D-A44F-02A3B58BE641}"/>
              </a:ext>
            </a:extLst>
          </p:cNvPr>
          <p:cNvGrpSpPr/>
          <p:nvPr/>
        </p:nvGrpSpPr>
        <p:grpSpPr>
          <a:xfrm>
            <a:off x="253708" y="1444432"/>
            <a:ext cx="11742784" cy="2396647"/>
            <a:chOff x="320615" y="1305558"/>
            <a:chExt cx="12429610" cy="253682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853C37-3A1A-5A42-A83E-55D5A303C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05960" y="1305558"/>
              <a:ext cx="4058920" cy="25368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1FD4D2A-D507-6F43-BF44-A9A5B3A7D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615" y="1305558"/>
              <a:ext cx="4058920" cy="25368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AA66087-2A50-754A-98FE-E30F8404F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91305" y="1305558"/>
              <a:ext cx="4058920" cy="2536825"/>
            </a:xfrm>
            <a:prstGeom prst="rect">
              <a:avLst/>
            </a:prstGeom>
          </p:spPr>
        </p:pic>
      </p:grp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7E8FCA58-1393-AE47-993A-5ED3CF3A7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708" y="3919440"/>
            <a:ext cx="3834635" cy="2493886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1800" dirty="0">
                <a:solidFill>
                  <a:schemeClr val="bg1"/>
                </a:solidFill>
                <a:latin typeface="Barlow" pitchFamily="2" charset="77"/>
              </a:rPr>
              <a:t>Shows how players have progressed through the season so far (by position)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1800" dirty="0">
                <a:solidFill>
                  <a:schemeClr val="bg1"/>
                </a:solidFill>
                <a:latin typeface="Barlow" pitchFamily="2" charset="77"/>
              </a:rPr>
              <a:t>Can be used to identify trends before they become obvious to every manager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1800" dirty="0">
                <a:solidFill>
                  <a:schemeClr val="bg1"/>
                </a:solidFill>
                <a:latin typeface="Barlow" pitchFamily="2" charset="77"/>
              </a:rPr>
              <a:t>KPIs fully customisable</a:t>
            </a:r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2255A5E0-0DE5-1C43-87B4-2F3E37FBECB6}"/>
              </a:ext>
            </a:extLst>
          </p:cNvPr>
          <p:cNvSpPr txBox="1">
            <a:spLocks/>
          </p:cNvSpPr>
          <p:nvPr/>
        </p:nvSpPr>
        <p:spPr>
          <a:xfrm>
            <a:off x="4207782" y="3919440"/>
            <a:ext cx="3834635" cy="23936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1800" dirty="0">
                <a:solidFill>
                  <a:schemeClr val="bg1"/>
                </a:solidFill>
                <a:latin typeface="Barlow" pitchFamily="2" charset="77"/>
              </a:rPr>
              <a:t>A fully customisable dashboard showing KPIs for each player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1800" dirty="0">
                <a:solidFill>
                  <a:schemeClr val="bg1"/>
                </a:solidFill>
                <a:latin typeface="Barlow" pitchFamily="2" charset="77"/>
              </a:rPr>
              <a:t>Can filter performance based on player price, </a:t>
            </a:r>
            <a:r>
              <a:rPr lang="en-GB" sz="1800" dirty="0" err="1">
                <a:solidFill>
                  <a:schemeClr val="bg1"/>
                </a:solidFill>
                <a:latin typeface="Barlow" pitchFamily="2" charset="77"/>
              </a:rPr>
              <a:t>gameweek</a:t>
            </a:r>
            <a:r>
              <a:rPr lang="en-GB" sz="1800" dirty="0">
                <a:solidFill>
                  <a:schemeClr val="bg1"/>
                </a:solidFill>
                <a:latin typeface="Barlow" pitchFamily="2" charset="77"/>
              </a:rPr>
              <a:t>, and home/away matches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1800" dirty="0">
                <a:solidFill>
                  <a:schemeClr val="bg1"/>
                </a:solidFill>
                <a:latin typeface="Barlow" pitchFamily="2" charset="77"/>
              </a:rPr>
              <a:t>View trends/rankings of players selected in the scatter plot </a:t>
            </a:r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4A9828A9-C46A-6C48-916E-7EBB90123B7C}"/>
              </a:ext>
            </a:extLst>
          </p:cNvPr>
          <p:cNvSpPr txBox="1">
            <a:spLocks/>
          </p:cNvSpPr>
          <p:nvPr/>
        </p:nvSpPr>
        <p:spPr>
          <a:xfrm>
            <a:off x="8161856" y="3919440"/>
            <a:ext cx="3834635" cy="249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1800" dirty="0">
                <a:solidFill>
                  <a:schemeClr val="bg1"/>
                </a:solidFill>
                <a:latin typeface="Barlow" pitchFamily="2" charset="77"/>
              </a:rPr>
              <a:t>A dashboard showing team-level performance across KPIs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1800" dirty="0">
                <a:solidFill>
                  <a:schemeClr val="bg1"/>
                </a:solidFill>
                <a:latin typeface="Barlow" pitchFamily="2" charset="77"/>
              </a:rPr>
              <a:t>All views and KPIs are fully customisable and can be filtered as required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1800" dirty="0">
                <a:solidFill>
                  <a:schemeClr val="bg1"/>
                </a:solidFill>
                <a:latin typeface="Barlow" pitchFamily="2" charset="77"/>
              </a:rPr>
              <a:t>Gives a view of how teams have played against each other</a:t>
            </a: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AC568E5B-940B-D24B-819A-D66C1049D3B5}"/>
              </a:ext>
            </a:extLst>
          </p:cNvPr>
          <p:cNvSpPr txBox="1">
            <a:spLocks/>
          </p:cNvSpPr>
          <p:nvPr/>
        </p:nvSpPr>
        <p:spPr>
          <a:xfrm>
            <a:off x="253708" y="1079307"/>
            <a:ext cx="3834634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1800"/>
              </a:spcBef>
              <a:spcAft>
                <a:spcPts val="0"/>
              </a:spcAft>
              <a:buNone/>
            </a:pPr>
            <a:r>
              <a:rPr lang="en-GB" sz="1800" b="1" i="1" dirty="0">
                <a:solidFill>
                  <a:schemeClr val="accent4"/>
                </a:solidFill>
                <a:latin typeface="Barlow SemiBold" pitchFamily="2" charset="77"/>
              </a:rPr>
              <a:t>1) SEASON SUMMARY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50795136-461E-5747-B7FA-B38E636FB384}"/>
              </a:ext>
            </a:extLst>
          </p:cNvPr>
          <p:cNvSpPr txBox="1">
            <a:spLocks/>
          </p:cNvSpPr>
          <p:nvPr/>
        </p:nvSpPr>
        <p:spPr>
          <a:xfrm>
            <a:off x="4207783" y="1079307"/>
            <a:ext cx="3834634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1800"/>
              </a:spcBef>
              <a:spcAft>
                <a:spcPts val="0"/>
              </a:spcAft>
              <a:buNone/>
            </a:pPr>
            <a:r>
              <a:rPr lang="en-GB" sz="1800" b="1" i="1" dirty="0">
                <a:solidFill>
                  <a:schemeClr val="accent4"/>
                </a:solidFill>
                <a:latin typeface="Barlow SemiBold" pitchFamily="2" charset="77"/>
              </a:rPr>
              <a:t>2) PLAYER DASHBOARD</a:t>
            </a:r>
          </a:p>
        </p:txBody>
      </p:sp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FDCEF0A6-17DF-714C-BE01-DA4BD0B001CF}"/>
              </a:ext>
            </a:extLst>
          </p:cNvPr>
          <p:cNvSpPr txBox="1">
            <a:spLocks/>
          </p:cNvSpPr>
          <p:nvPr/>
        </p:nvSpPr>
        <p:spPr>
          <a:xfrm>
            <a:off x="8161857" y="1079307"/>
            <a:ext cx="3834634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1800"/>
              </a:spcBef>
              <a:spcAft>
                <a:spcPts val="0"/>
              </a:spcAft>
              <a:buNone/>
            </a:pPr>
            <a:r>
              <a:rPr lang="en-GB" sz="1800" b="1" i="1" dirty="0">
                <a:solidFill>
                  <a:schemeClr val="accent4"/>
                </a:solidFill>
                <a:latin typeface="Barlow SemiBold" pitchFamily="2" charset="77"/>
              </a:rPr>
              <a:t>3) TEAM DASHBOARD</a:t>
            </a:r>
          </a:p>
        </p:txBody>
      </p:sp>
    </p:spTree>
    <p:extLst>
      <p:ext uri="{BB962C8B-B14F-4D97-AF65-F5344CB8AC3E}">
        <p14:creationId xmlns:p14="http://schemas.microsoft.com/office/powerpoint/2010/main" val="3887197701"/>
      </p:ext>
    </p:extLst>
  </p:cSld>
  <p:clrMapOvr>
    <a:masterClrMapping/>
  </p:clrMapOvr>
  <p:transition>
    <p:cover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resources.premierleague.com/photos/premierleague/photo/2019/11/02/7d7b3d71-2dd6-40e9-88b2-9f9d68acd06d/2019-11-02T152853Z_1246385097_RC12B571A5D0_RTRMADP_3_SOCCER-ENGLAND-SHU-BUR-REPORT.JPG?width=1350&amp;height=759">
            <a:extLst>
              <a:ext uri="{FF2B5EF4-FFF2-40B4-BE49-F238E27FC236}">
                <a16:creationId xmlns:a16="http://schemas.microsoft.com/office/drawing/2014/main" id="{5B87E10C-B726-DA44-99FA-91C3DACD6C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38" r="29478"/>
          <a:stretch/>
        </p:blipFill>
        <p:spPr bwMode="auto">
          <a:xfrm>
            <a:off x="8353529" y="0"/>
            <a:ext cx="3838471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562D40E-3B72-F248-9E88-76F1D187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next 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F90C8-EE4C-3646-8E96-ED9E746E1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172A1-F9DC-4C46-BE7C-DD506D7316E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A11E62-65F7-E448-9605-6CA6AFE77E91}"/>
              </a:ext>
            </a:extLst>
          </p:cNvPr>
          <p:cNvSpPr/>
          <p:nvPr/>
        </p:nvSpPr>
        <p:spPr>
          <a:xfrm>
            <a:off x="8242662" y="0"/>
            <a:ext cx="2337413" cy="6874358"/>
          </a:xfrm>
          <a:prstGeom prst="rect">
            <a:avLst/>
          </a:prstGeom>
          <a:gradFill>
            <a:gsLst>
              <a:gs pos="10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4180CC-B588-D54C-9813-1B6DB4709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5086" y="1039660"/>
            <a:ext cx="6091785" cy="51373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There is further work that could be done using the gathered data:</a:t>
            </a:r>
          </a:p>
          <a:p>
            <a:pPr lvl="1">
              <a:spcBef>
                <a:spcPts val="600"/>
              </a:spcBef>
              <a:buFont typeface="System Font Regular"/>
              <a:buChar char="-"/>
            </a:pPr>
            <a:r>
              <a:rPr lang="en-US" dirty="0">
                <a:solidFill>
                  <a:schemeClr val="accent1"/>
                </a:solidFill>
              </a:rPr>
              <a:t>Create further dashboards (e.g. using the shot level data)</a:t>
            </a:r>
          </a:p>
          <a:p>
            <a:pPr lvl="1">
              <a:spcBef>
                <a:spcPts val="600"/>
              </a:spcBef>
              <a:buFont typeface="System Font Regular"/>
              <a:buChar char="-"/>
            </a:pPr>
            <a:r>
              <a:rPr lang="en-US" dirty="0">
                <a:solidFill>
                  <a:schemeClr val="accent1"/>
                </a:solidFill>
              </a:rPr>
              <a:t>Spend further time working on feature engineering to create predictive models</a:t>
            </a:r>
          </a:p>
          <a:p>
            <a:pPr lvl="1">
              <a:spcBef>
                <a:spcPts val="600"/>
              </a:spcBef>
              <a:buFont typeface="System Font Regular"/>
              <a:buChar char="-"/>
            </a:pPr>
            <a:r>
              <a:rPr lang="en-US" dirty="0">
                <a:solidFill>
                  <a:schemeClr val="accent1"/>
                </a:solidFill>
              </a:rPr>
              <a:t>Get more data from previous seasons to strengthen the dataset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18B57F-F4C0-944A-88F5-5C8F052A86CB}"/>
              </a:ext>
            </a:extLst>
          </p:cNvPr>
          <p:cNvSpPr txBox="1"/>
          <p:nvPr/>
        </p:nvSpPr>
        <p:spPr>
          <a:xfrm>
            <a:off x="13540902" y="27237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GB" sz="1200" dirty="0">
              <a:solidFill>
                <a:schemeClr val="accent6"/>
              </a:solidFill>
              <a:latin typeface="Barlow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74646950"/>
      </p:ext>
    </p:extLst>
  </p:cSld>
  <p:clrMapOvr>
    <a:masterClrMapping/>
  </p:clrMapOvr>
  <p:transition>
    <p:cover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CF9A82-3456-C24B-8DE9-9C3E4FF05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4141" y="330093"/>
            <a:ext cx="4290066" cy="2865096"/>
          </a:xfrm>
        </p:spPr>
        <p:txBody>
          <a:bodyPr/>
          <a:lstStyle/>
          <a:p>
            <a:r>
              <a:rPr lang="en-US" dirty="0"/>
              <a:t>Thank you for your time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9B6762-F3DF-714D-B9BB-711035BC6A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Further detail on the model, and additional analysis of the dataset is included in further pages</a:t>
            </a:r>
          </a:p>
        </p:txBody>
      </p:sp>
    </p:spTree>
    <p:extLst>
      <p:ext uri="{BB962C8B-B14F-4D97-AF65-F5344CB8AC3E}">
        <p14:creationId xmlns:p14="http://schemas.microsoft.com/office/powerpoint/2010/main" val="3846815617"/>
      </p:ext>
    </p:extLst>
  </p:cSld>
  <p:clrMapOvr>
    <a:masterClrMapping/>
  </p:clrMapOvr>
  <p:transition>
    <p:cover dir="u"/>
  </p:transition>
</p:sld>
</file>

<file path=ppt/theme/theme1.xml><?xml version="1.0" encoding="utf-8"?>
<a:theme xmlns:a="http://schemas.openxmlformats.org/drawingml/2006/main" name="Office Theme">
  <a:themeElements>
    <a:clrScheme name="CalBal91 1">
      <a:dk1>
        <a:srgbClr val="000000"/>
      </a:dk1>
      <a:lt1>
        <a:srgbClr val="FFFFFF"/>
      </a:lt1>
      <a:dk2>
        <a:srgbClr val="F5B14C"/>
      </a:dk2>
      <a:lt2>
        <a:srgbClr val="E7E6E6"/>
      </a:lt2>
      <a:accent1>
        <a:srgbClr val="2CBDFE"/>
      </a:accent1>
      <a:accent2>
        <a:srgbClr val="47DBCD"/>
      </a:accent2>
      <a:accent3>
        <a:srgbClr val="F3A0F2"/>
      </a:accent3>
      <a:accent4>
        <a:srgbClr val="9D2EC5"/>
      </a:accent4>
      <a:accent5>
        <a:srgbClr val="661D98"/>
      </a:accent5>
      <a:accent6>
        <a:srgbClr val="888888"/>
      </a:accent6>
      <a:hlink>
        <a:srgbClr val="F5B14C"/>
      </a:hlink>
      <a:folHlink>
        <a:srgbClr val="6C41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noAutofit/>
      </a:bodyPr>
      <a:lstStyle>
        <a:defPPr algn="l">
          <a:defRPr sz="1200" dirty="0" smtClean="0">
            <a:solidFill>
              <a:schemeClr val="accent6"/>
            </a:solidFill>
            <a:latin typeface="Barlow Light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87DC9724-6F8D-1048-A8E1-77F5437EDD1C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30E3B478-76CF-9D49-A098-470625E813B3}">
  <we:reference id="wa104380506" version="1.3.0.0" store="en-US" storeType="OMEX"/>
  <we:alternateReferences>
    <we:reference id="wa104380506" version="1.3.0.0" store="WA10438050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15793</TotalTime>
  <Words>646</Words>
  <Application>Microsoft Macintosh PowerPoint</Application>
  <PresentationFormat>Widescreen</PresentationFormat>
  <Paragraphs>66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Barlow</vt:lpstr>
      <vt:lpstr>Barlow ExtraLight</vt:lpstr>
      <vt:lpstr>Barlow Light</vt:lpstr>
      <vt:lpstr>Barlow SemiBold</vt:lpstr>
      <vt:lpstr>Calibri</vt:lpstr>
      <vt:lpstr>Franklin Gothic Book</vt:lpstr>
      <vt:lpstr>System Font Regular</vt:lpstr>
      <vt:lpstr>Office Theme</vt:lpstr>
      <vt:lpstr>Capstone Project</vt:lpstr>
      <vt:lpstr>Executive summary</vt:lpstr>
      <vt:lpstr>An introduction to Fantasy Premier League</vt:lpstr>
      <vt:lpstr>What can data science do for FPL?</vt:lpstr>
      <vt:lpstr>Picking ‘differentials’</vt:lpstr>
      <vt:lpstr>Where do FPL points come from?</vt:lpstr>
      <vt:lpstr>A suite of tools for FPL managers...</vt:lpstr>
      <vt:lpstr>Possible next steps</vt:lpstr>
      <vt:lpstr>Thank you for your time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Callum Ballard</dc:creator>
  <cp:lastModifiedBy>Callum Ballard</cp:lastModifiedBy>
  <cp:revision>211</cp:revision>
  <cp:lastPrinted>2019-09-11T13:09:36Z</cp:lastPrinted>
  <dcterms:created xsi:type="dcterms:W3CDTF">2019-05-29T16:03:49Z</dcterms:created>
  <dcterms:modified xsi:type="dcterms:W3CDTF">2020-03-25T16:45:17Z</dcterms:modified>
</cp:coreProperties>
</file>